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274" r:id="rId4"/>
    <p:sldId id="275" r:id="rId5"/>
    <p:sldId id="276" r:id="rId6"/>
    <p:sldId id="279" r:id="rId7"/>
    <p:sldId id="277" r:id="rId8"/>
    <p:sldId id="278" r:id="rId9"/>
    <p:sldId id="280" r:id="rId10"/>
    <p:sldId id="281" r:id="rId11"/>
    <p:sldId id="273" r:id="rId12"/>
  </p:sldIdLst>
  <p:sldSz cx="97155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6"/>
    <p:restoredTop sz="94777"/>
  </p:normalViewPr>
  <p:slideViewPr>
    <p:cSldViewPr snapToGrid="0">
      <p:cViewPr varScale="1">
        <p:scale>
          <a:sx n="92" d="100"/>
          <a:sy n="92" d="100"/>
        </p:scale>
        <p:origin x="20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23963" y="685800"/>
            <a:ext cx="44100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89923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23963" y="685800"/>
            <a:ext cx="44100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61700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23963" y="685800"/>
            <a:ext cx="44100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0606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23963" y="685800"/>
            <a:ext cx="44100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26917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23963" y="685800"/>
            <a:ext cx="44100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74815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23963" y="685800"/>
            <a:ext cx="44100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06993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23963" y="685800"/>
            <a:ext cx="44100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76102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23963" y="685800"/>
            <a:ext cx="44100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1622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23963" y="685800"/>
            <a:ext cx="44100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95963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23963" y="685800"/>
            <a:ext cx="441007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40398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01.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01.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"/>
          <p:cNvSpPr txBox="1"/>
          <p:nvPr/>
        </p:nvSpPr>
        <p:spPr>
          <a:xfrm>
            <a:off x="483615" y="490230"/>
            <a:ext cx="5949370" cy="596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9377" tIns="49377" rIns="49377" bIns="49377">
            <a:spAutoFit/>
          </a:bodyPr>
          <a:lstStyle/>
          <a:p>
            <a:pPr>
              <a:lnSpc>
                <a:spcPct val="120000"/>
              </a:lnSpc>
              <a:defRPr sz="1700" b="1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t>기후변화대응 AI기반 풍수해 위험도 예측기술개발</a:t>
            </a:r>
          </a:p>
          <a:p>
            <a:pPr>
              <a:lnSpc>
                <a:spcPct val="120000"/>
              </a:lnSpc>
              <a:defRPr sz="1100" b="1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t>이상기후 대비 지자체 중소규모 노후 저수지 주민대피 예경보 및 긴급방류 기술개발</a:t>
            </a:r>
          </a:p>
        </p:txBody>
      </p:sp>
      <p:pic>
        <p:nvPicPr>
          <p:cNvPr id="20" name="Picture 34" descr="Picture 34"/>
          <p:cNvPicPr>
            <a:picLocks noChangeAspect="1"/>
          </p:cNvPicPr>
          <p:nvPr/>
        </p:nvPicPr>
        <p:blipFill>
          <a:blip r:embed="rId2"/>
          <a:srcRect b="88247"/>
          <a:stretch>
            <a:fillRect/>
          </a:stretch>
        </p:blipFill>
        <p:spPr>
          <a:xfrm>
            <a:off x="-1" y="-1"/>
            <a:ext cx="9721851" cy="888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cubicBezTo>
                  <a:pt x="0" y="13493"/>
                  <a:pt x="579" y="6917"/>
                  <a:pt x="1294" y="6917"/>
                </a:cubicBezTo>
                <a:lnTo>
                  <a:pt x="21600" y="6917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1" name="그림 4" descr="그림 4"/>
          <p:cNvPicPr>
            <a:picLocks noChangeAspect="1"/>
          </p:cNvPicPr>
          <p:nvPr/>
        </p:nvPicPr>
        <p:blipFill>
          <a:blip r:embed="rId3"/>
          <a:srcRect t="46382" b="32793"/>
          <a:stretch>
            <a:fillRect/>
          </a:stretch>
        </p:blipFill>
        <p:spPr>
          <a:xfrm>
            <a:off x="1433" y="0"/>
            <a:ext cx="9720417" cy="233045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4" descr="Picture 34"/>
          <p:cNvPicPr>
            <a:picLocks noChangeAspect="1"/>
          </p:cNvPicPr>
          <p:nvPr/>
        </p:nvPicPr>
        <p:blipFill>
          <a:blip r:embed="rId2"/>
          <a:srcRect b="88249"/>
          <a:stretch>
            <a:fillRect/>
          </a:stretch>
        </p:blipFill>
        <p:spPr>
          <a:xfrm>
            <a:off x="0" y="-3"/>
            <a:ext cx="9728201" cy="88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cubicBezTo>
                  <a:pt x="0" y="13492"/>
                  <a:pt x="579" y="6914"/>
                  <a:pt x="1294" y="6914"/>
                </a:cubicBezTo>
                <a:lnTo>
                  <a:pt x="21600" y="691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9236891" y="7220057"/>
            <a:ext cx="273655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 descr="그림 4"/>
          <p:cNvPicPr>
            <a:picLocks noChangeAspect="1"/>
          </p:cNvPicPr>
          <p:nvPr/>
        </p:nvPicPr>
        <p:blipFill>
          <a:blip r:embed="rId5"/>
          <a:srcRect t="46382"/>
          <a:stretch>
            <a:fillRect/>
          </a:stretch>
        </p:blipFill>
        <p:spPr>
          <a:xfrm>
            <a:off x="1433" y="3606484"/>
            <a:ext cx="9720417" cy="416909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제목 텍스트"/>
          <p:cNvSpPr txBox="1">
            <a:spLocks noGrp="1"/>
          </p:cNvSpPr>
          <p:nvPr>
            <p:ph type="title"/>
          </p:nvPr>
        </p:nvSpPr>
        <p:spPr>
          <a:xfrm>
            <a:off x="1455638" y="848357"/>
            <a:ext cx="7772401" cy="1838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4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5422800" y="2686755"/>
            <a:ext cx="3805239" cy="4869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689121" y="6869137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KoPub돋움체 Light"/>
                <a:ea typeface="KoPub돋움체 Light"/>
                <a:cs typeface="KoPub돋움체 Light"/>
                <a:sym typeface="KoPub돋움체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97218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000000"/>
          </a:solidFill>
          <a:uFillTx/>
          <a:latin typeface="KoPub돋움체 Bold"/>
          <a:ea typeface="KoPub돋움체 Bold"/>
          <a:cs typeface="KoPub돋움체 Bold"/>
          <a:sym typeface="KoPub돋움체 Bold"/>
        </a:defRPr>
      </a:lvl1pPr>
      <a:lvl2pPr marL="0" marR="0" indent="0" algn="l" defTabSz="97218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000000"/>
          </a:solidFill>
          <a:uFillTx/>
          <a:latin typeface="KoPub돋움체 Bold"/>
          <a:ea typeface="KoPub돋움체 Bold"/>
          <a:cs typeface="KoPub돋움체 Bold"/>
          <a:sym typeface="KoPub돋움체 Bold"/>
        </a:defRPr>
      </a:lvl2pPr>
      <a:lvl3pPr marL="0" marR="0" indent="0" algn="l" defTabSz="97218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000000"/>
          </a:solidFill>
          <a:uFillTx/>
          <a:latin typeface="KoPub돋움체 Bold"/>
          <a:ea typeface="KoPub돋움체 Bold"/>
          <a:cs typeface="KoPub돋움체 Bold"/>
          <a:sym typeface="KoPub돋움체 Bold"/>
        </a:defRPr>
      </a:lvl3pPr>
      <a:lvl4pPr marL="0" marR="0" indent="0" algn="l" defTabSz="97218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000000"/>
          </a:solidFill>
          <a:uFillTx/>
          <a:latin typeface="KoPub돋움체 Bold"/>
          <a:ea typeface="KoPub돋움체 Bold"/>
          <a:cs typeface="KoPub돋움체 Bold"/>
          <a:sym typeface="KoPub돋움체 Bold"/>
        </a:defRPr>
      </a:lvl4pPr>
      <a:lvl5pPr marL="0" marR="0" indent="0" algn="l" defTabSz="97218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000000"/>
          </a:solidFill>
          <a:uFillTx/>
          <a:latin typeface="KoPub돋움체 Bold"/>
          <a:ea typeface="KoPub돋움체 Bold"/>
          <a:cs typeface="KoPub돋움체 Bold"/>
          <a:sym typeface="KoPub돋움체 Bold"/>
        </a:defRPr>
      </a:lvl5pPr>
      <a:lvl6pPr marL="0" marR="0" indent="0" algn="l" defTabSz="97218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000000"/>
          </a:solidFill>
          <a:uFillTx/>
          <a:latin typeface="KoPub돋움체 Bold"/>
          <a:ea typeface="KoPub돋움체 Bold"/>
          <a:cs typeface="KoPub돋움체 Bold"/>
          <a:sym typeface="KoPub돋움체 Bold"/>
        </a:defRPr>
      </a:lvl6pPr>
      <a:lvl7pPr marL="0" marR="0" indent="0" algn="l" defTabSz="97218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000000"/>
          </a:solidFill>
          <a:uFillTx/>
          <a:latin typeface="KoPub돋움체 Bold"/>
          <a:ea typeface="KoPub돋움체 Bold"/>
          <a:cs typeface="KoPub돋움체 Bold"/>
          <a:sym typeface="KoPub돋움체 Bold"/>
        </a:defRPr>
      </a:lvl7pPr>
      <a:lvl8pPr marL="0" marR="0" indent="0" algn="l" defTabSz="97218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000000"/>
          </a:solidFill>
          <a:uFillTx/>
          <a:latin typeface="KoPub돋움체 Bold"/>
          <a:ea typeface="KoPub돋움체 Bold"/>
          <a:cs typeface="KoPub돋움체 Bold"/>
          <a:sym typeface="KoPub돋움체 Bold"/>
        </a:defRPr>
      </a:lvl8pPr>
      <a:lvl9pPr marL="0" marR="0" indent="0" algn="l" defTabSz="97218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000000"/>
          </a:solidFill>
          <a:uFillTx/>
          <a:latin typeface="KoPub돋움체 Bold"/>
          <a:ea typeface="KoPub돋움체 Bold"/>
          <a:cs typeface="KoPub돋움체 Bold"/>
          <a:sym typeface="KoPub돋움체 Bold"/>
        </a:defRPr>
      </a:lvl9pPr>
    </p:titleStyle>
    <p:bodyStyle>
      <a:lvl1pPr marL="243048" marR="0" indent="-243048" algn="l" defTabSz="972189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solidFill>
            <a:srgbClr val="000000"/>
          </a:solidFill>
          <a:uFillTx/>
          <a:latin typeface="KoPub돋움체 Light"/>
          <a:ea typeface="KoPub돋움체 Light"/>
          <a:cs typeface="KoPub돋움체 Light"/>
          <a:sym typeface="KoPub돋움체 Light"/>
        </a:defRPr>
      </a:lvl1pPr>
      <a:lvl2pPr marL="768030" marR="0" indent="-281934" algn="l" defTabSz="972189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solidFill>
            <a:srgbClr val="000000"/>
          </a:solidFill>
          <a:uFillTx/>
          <a:latin typeface="KoPub돋움체 Light"/>
          <a:ea typeface="KoPub돋움체 Light"/>
          <a:cs typeface="KoPub돋움체 Light"/>
          <a:sym typeface="KoPub돋움체 Light"/>
        </a:defRPr>
      </a:lvl2pPr>
      <a:lvl3pPr marL="1307826" marR="0" indent="-335636" algn="l" defTabSz="972189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solidFill>
            <a:srgbClr val="000000"/>
          </a:solidFill>
          <a:uFillTx/>
          <a:latin typeface="KoPub돋움체 Light"/>
          <a:ea typeface="KoPub돋움체 Light"/>
          <a:cs typeface="KoPub돋움체 Light"/>
          <a:sym typeface="KoPub돋움체 Light"/>
        </a:defRPr>
      </a:lvl3pPr>
      <a:lvl4pPr marL="1829251" marR="0" indent="-370966" algn="l" defTabSz="972189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solidFill>
            <a:srgbClr val="000000"/>
          </a:solidFill>
          <a:uFillTx/>
          <a:latin typeface="KoPub돋움체 Light"/>
          <a:ea typeface="KoPub돋움체 Light"/>
          <a:cs typeface="KoPub돋움체 Light"/>
          <a:sym typeface="KoPub돋움체 Light"/>
        </a:defRPr>
      </a:lvl4pPr>
      <a:lvl5pPr marL="2315347" marR="0" indent="-370966" algn="l" defTabSz="972189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solidFill>
            <a:srgbClr val="000000"/>
          </a:solidFill>
          <a:uFillTx/>
          <a:latin typeface="KoPub돋움체 Light"/>
          <a:ea typeface="KoPub돋움체 Light"/>
          <a:cs typeface="KoPub돋움체 Light"/>
          <a:sym typeface="KoPub돋움체 Light"/>
        </a:defRPr>
      </a:lvl5pPr>
      <a:lvl6pPr marL="2801441" marR="0" indent="-370967" algn="l" defTabSz="972189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solidFill>
            <a:srgbClr val="000000"/>
          </a:solidFill>
          <a:uFillTx/>
          <a:latin typeface="KoPub돋움체 Light"/>
          <a:ea typeface="KoPub돋움체 Light"/>
          <a:cs typeface="KoPub돋움체 Light"/>
          <a:sym typeface="KoPub돋움체 Light"/>
        </a:defRPr>
      </a:lvl6pPr>
      <a:lvl7pPr marL="3287538" marR="0" indent="-370968" algn="l" defTabSz="972189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solidFill>
            <a:srgbClr val="000000"/>
          </a:solidFill>
          <a:uFillTx/>
          <a:latin typeface="KoPub돋움체 Light"/>
          <a:ea typeface="KoPub돋움체 Light"/>
          <a:cs typeface="KoPub돋움체 Light"/>
          <a:sym typeface="KoPub돋움체 Light"/>
        </a:defRPr>
      </a:lvl7pPr>
      <a:lvl8pPr marL="3773632" marR="0" indent="-370968" algn="l" defTabSz="972189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solidFill>
            <a:srgbClr val="000000"/>
          </a:solidFill>
          <a:uFillTx/>
          <a:latin typeface="KoPub돋움체 Light"/>
          <a:ea typeface="KoPub돋움체 Light"/>
          <a:cs typeface="KoPub돋움체 Light"/>
          <a:sym typeface="KoPub돋움체 Light"/>
        </a:defRPr>
      </a:lvl8pPr>
      <a:lvl9pPr marL="4259726" marR="0" indent="-370968" algn="l" defTabSz="972189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900" b="0" i="0" u="none" strike="noStrike" cap="none" spc="0" baseline="0">
          <a:solidFill>
            <a:srgbClr val="000000"/>
          </a:solidFill>
          <a:uFillTx/>
          <a:latin typeface="KoPub돋움체 Light"/>
          <a:ea typeface="KoPub돋움체 Light"/>
          <a:cs typeface="KoPub돋움체 Light"/>
          <a:sym typeface="KoPub돋움체 Ligh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KoPub돋움체 Light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KoPub돋움체 Light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KoPub돋움체 Light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KoPub돋움체 Light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KoPub돋움체 Light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KoPub돋움체 Light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KoPub돋움체 Light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KoPub돋움체 Light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KoPub돋움체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6"/>
          <p:cNvSpPr txBox="1"/>
          <p:nvPr/>
        </p:nvSpPr>
        <p:spPr>
          <a:xfrm>
            <a:off x="974720" y="897092"/>
            <a:ext cx="776605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100" spc="-139">
                <a:ln w="9525" cap="flat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</a:ln>
                <a:solidFill>
                  <a:srgbClr val="002060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lang="en-US" altLang="ko-KR" sz="3600" b="1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8</a:t>
            </a:r>
            <a:r>
              <a:rPr lang="ko-KR" altLang="en-US" sz="3600" b="1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장 </a:t>
            </a:r>
            <a:r>
              <a:rPr lang="en-US" altLang="ko-KR" sz="3600" b="1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AI (Artificial Intelligence)</a:t>
            </a:r>
            <a:endParaRPr sz="3600" b="1" spc="-1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5" name="TextBox 16"/>
          <p:cNvSpPr txBox="1"/>
          <p:nvPr/>
        </p:nvSpPr>
        <p:spPr>
          <a:xfrm>
            <a:off x="974722" y="2833211"/>
            <a:ext cx="7766056" cy="57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500" spc="-51">
                <a:ln w="9525" cap="flat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</a:ln>
                <a:solidFill>
                  <a:srgbClr val="002060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24.09.04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defRPr sz="1500" spc="-51">
                <a:ln w="9525" cap="flat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</a:ln>
                <a:solidFill>
                  <a:srgbClr val="002060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lang="ko-KR" altLang="en-US" b="1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유 재 은</a:t>
            </a:r>
            <a:endParaRPr b="1" spc="-1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ADCC098C-1FCC-F161-3F26-CD9214727ED6}"/>
              </a:ext>
            </a:extLst>
          </p:cNvPr>
          <p:cNvSpPr txBox="1"/>
          <p:nvPr/>
        </p:nvSpPr>
        <p:spPr>
          <a:xfrm>
            <a:off x="974719" y="1912674"/>
            <a:ext cx="776605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100" spc="-139">
                <a:ln w="9525" cap="flat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</a:ln>
                <a:solidFill>
                  <a:srgbClr val="002060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lang="ko-KR" altLang="en-US" sz="2000" b="1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인공지능 개요</a:t>
            </a:r>
            <a:endParaRPr lang="en-US" altLang="ko-KR" sz="2000" b="1" spc="-1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defRPr sz="4100" spc="-139">
                <a:ln w="9525" cap="flat">
                  <a:solidFill>
                    <a:schemeClr val="accent1">
                      <a:alpha val="0"/>
                    </a:schemeClr>
                  </a:solidFill>
                  <a:prstDash val="solid"/>
                  <a:round/>
                </a:ln>
                <a:solidFill>
                  <a:srgbClr val="002060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pPr>
            <a:r>
              <a:rPr lang="ko-KR" altLang="en-US" sz="2000" b="1" spc="-15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머신러닝</a:t>
            </a:r>
            <a:r>
              <a:rPr lang="en-US" altLang="ko-KR" sz="2000" b="1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(ML</a:t>
            </a:r>
            <a:r>
              <a:rPr lang="en-US" altLang="ko-KR" sz="2000" b="1" spc="-150">
                <a:latin typeface="NanumGothic" panose="020D0604000000000000" pitchFamily="34" charset="-127"/>
                <a:ea typeface="NanumGothic" panose="020D0604000000000000" pitchFamily="34" charset="-127"/>
              </a:rPr>
              <a:t>) </a:t>
            </a:r>
            <a:r>
              <a:rPr lang="ko-KR" altLang="en-US" sz="2000" b="1" spc="-150"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  <a:endParaRPr sz="2000" b="1" spc="-1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/>
          <p:nvPr/>
        </p:nvSpPr>
        <p:spPr>
          <a:xfrm>
            <a:off x="256442" y="474750"/>
            <a:ext cx="8809437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100" b="1" spc="-91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002060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lvl1pPr>
          </a:lstStyle>
          <a:p>
            <a:r>
              <a:rPr lang="ko-KR" altLang="en-US" spc="-15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머신러닝</a:t>
            </a:r>
            <a:r>
              <a:rPr lang="ko-KR" altLang="en-US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개요</a:t>
            </a:r>
            <a:endParaRPr spc="-1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6" name="그룹 7"/>
          <p:cNvGrpSpPr/>
          <p:nvPr/>
        </p:nvGrpSpPr>
        <p:grpSpPr>
          <a:xfrm>
            <a:off x="423712" y="1139323"/>
            <a:ext cx="2885597" cy="261610"/>
            <a:chOff x="49528" y="32561"/>
            <a:chExt cx="2885597" cy="261609"/>
          </a:xfrm>
        </p:grpSpPr>
        <p:grpSp>
          <p:nvGrpSpPr>
            <p:cNvPr id="54" name="그룹 49"/>
            <p:cNvGrpSpPr/>
            <p:nvPr/>
          </p:nvGrpSpPr>
          <p:grpSpPr>
            <a:xfrm>
              <a:off x="49528" y="49264"/>
              <a:ext cx="238254" cy="238785"/>
              <a:chOff x="49530" y="49265"/>
              <a:chExt cx="238253" cy="238784"/>
            </a:xfrm>
          </p:grpSpPr>
          <p:sp>
            <p:nvSpPr>
              <p:cNvPr id="51" name="포인트가 32개인 별 171"/>
              <p:cNvSpPr/>
              <p:nvPr/>
            </p:nvSpPr>
            <p:spPr>
              <a:xfrm rot="18900000">
                <a:off x="49530" y="49265"/>
                <a:ext cx="238253" cy="238783"/>
              </a:xfrm>
              <a:prstGeom prst="ellipse">
                <a:avLst/>
              </a:pr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2" name="포인트가 32개인 별 171"/>
              <p:cNvSpPr/>
              <p:nvPr/>
            </p:nvSpPr>
            <p:spPr>
              <a:xfrm rot="18900000">
                <a:off x="49530" y="49266"/>
                <a:ext cx="238253" cy="238783"/>
              </a:xfrm>
              <a:prstGeom prst="ellipse">
                <a:avLst/>
              </a:prstGeom>
              <a:gradFill flip="none" rotWithShape="1">
                <a:gsLst>
                  <a:gs pos="52999">
                    <a:srgbClr val="FFFFFF">
                      <a:alpha val="0"/>
                    </a:srgbClr>
                  </a:gs>
                  <a:gs pos="54000">
                    <a:srgbClr val="FFFFFF">
                      <a:alpha val="15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3" name="포인트가 32개인 별 171"/>
              <p:cNvSpPr/>
              <p:nvPr/>
            </p:nvSpPr>
            <p:spPr>
              <a:xfrm rot="18900000">
                <a:off x="109093" y="108960"/>
                <a:ext cx="119129" cy="11939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55" name="TextBox 9"/>
            <p:cNvSpPr txBox="1"/>
            <p:nvPr/>
          </p:nvSpPr>
          <p:spPr>
            <a:xfrm>
              <a:off x="351084" y="32561"/>
              <a:ext cx="2584041" cy="2616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2" defTabSz="1108782">
                <a:spcBef>
                  <a:spcPts val="600"/>
                </a:spcBef>
                <a:defRPr sz="1700">
                  <a:ln w="9525" cap="flat">
                    <a:solidFill>
                      <a:srgbClr val="32538F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latin typeface="KoPub돋움체 Bold"/>
                  <a:ea typeface="KoPub돋움체 Bold"/>
                  <a:cs typeface="KoPub돋움체 Bold"/>
                  <a:sym typeface="KoPub돋움체 Bold"/>
                </a:defRPr>
              </a:pPr>
              <a:r>
                <a:rPr lang="ko-KR" altLang="en-US" b="1" spc="-15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머신러닝의</a:t>
              </a:r>
              <a:r>
                <a:rPr lang="ko-KR" altLang="en-US" b="1" spc="-1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장단점 및 적용 방법</a:t>
              </a:r>
              <a:endParaRPr b="1" spc="-15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A30CD9-92E5-99C2-721F-D14246D30AC9}"/>
              </a:ext>
            </a:extLst>
          </p:cNvPr>
          <p:cNvSpPr txBox="1"/>
          <p:nvPr/>
        </p:nvSpPr>
        <p:spPr>
          <a:xfrm>
            <a:off x="458509" y="1631597"/>
            <a:ext cx="9054201" cy="5432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b="1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장점</a:t>
            </a:r>
            <a:endParaRPr lang="en-US" altLang="ko-Kore-KR" sz="1600" b="1" kern="100" dirty="0">
              <a:solidFill>
                <a:schemeClr val="tx1"/>
              </a:solidFill>
              <a:effectLst/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인간이 놓칠 수 있는 데이터 추세와 패턴을 식별할 수 있음</a:t>
            </a:r>
            <a:endParaRPr lang="en-US" altLang="ko-KR" sz="1400" kern="100" dirty="0">
              <a:solidFill>
                <a:schemeClr val="tx1"/>
              </a:solidFill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동적</a:t>
            </a:r>
            <a:r>
              <a:rPr lang="en-US" altLang="ko-KR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대용량 및 복잡한 데이터 환경에서 다양한 데이터 형식을 처리할 수 있음</a:t>
            </a:r>
            <a:endParaRPr lang="en-US" altLang="ko-KR" sz="1400" kern="100" dirty="0">
              <a:solidFill>
                <a:schemeClr val="tx1"/>
              </a:solidFill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endParaRPr lang="en-US" altLang="ko-KR" sz="1600" kern="100" dirty="0">
              <a:solidFill>
                <a:schemeClr val="tx1"/>
              </a:solidFill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b="1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단점</a:t>
            </a:r>
            <a:endParaRPr lang="en-US" altLang="ko-Kore-KR" sz="1600" b="1" kern="100" dirty="0">
              <a:solidFill>
                <a:schemeClr val="tx1"/>
              </a:solidFill>
              <a:effectLst/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초기 훈련 비용과 시간이 많이 소요됨</a:t>
            </a:r>
            <a:endParaRPr lang="en-US" altLang="ko-KR" sz="1400" kern="100" dirty="0">
              <a:solidFill>
                <a:schemeClr val="tx1"/>
              </a:solidFill>
              <a:effectLst/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충분한 데이터를 사용할 수 없으면 구현이 어려움</a:t>
            </a:r>
            <a:endParaRPr lang="en-US" altLang="ko-KR" sz="1400" kern="100" dirty="0">
              <a:solidFill>
                <a:schemeClr val="tx1"/>
              </a:solidFill>
              <a:effectLst/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전문가의 도움 없이 결과를 정확하게 해석하고 불확실성을 없애기 어려울 수 있음</a:t>
            </a:r>
            <a:endParaRPr lang="en-US" altLang="ko-KR" sz="1400" kern="100" dirty="0">
              <a:solidFill>
                <a:schemeClr val="tx1"/>
              </a:solidFill>
              <a:effectLst/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endParaRPr lang="en-US" altLang="ko-Kore-KR" sz="1600" kern="100" dirty="0">
              <a:solidFill>
                <a:schemeClr val="tx1"/>
              </a:solidFill>
              <a:effectLst/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b="1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대표적인 적용 사례</a:t>
            </a:r>
            <a:endParaRPr lang="en-US" altLang="ko-KR" sz="1600" kern="100" dirty="0">
              <a:solidFill>
                <a:schemeClr val="tx1"/>
              </a:solidFill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이미지 분류 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제품 생산 시 제품의 이미지를 분석해 자동으로 분류하는 시스템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ko-KR" altLang="en-US" sz="1400" kern="100" dirty="0" err="1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시맨틱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 분할 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(Semantic segmentation)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인간의 뇌를 스캔하여 종양 여부의 진단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텍스트 요약 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긴 문서를 자동으로 요약하여 요점 정리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자연어 이해 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 err="1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챗봇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(</a:t>
            </a:r>
            <a:r>
              <a:rPr lang="en" altLang="ko-KR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chatbot)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또는 인공지능 비서 만들기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회귀 분석 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회사의 내년도 수익 예측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음성 인식 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음성 명령에 반응하는 프로그램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이상치 탐지 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신용 카드 부정 거래 감지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군집 작업 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: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구매 이력을 기반으로 고객 분류 후 서로 다른 마케팅 전략 계획</a:t>
            </a:r>
          </a:p>
        </p:txBody>
      </p:sp>
    </p:spTree>
    <p:extLst>
      <p:ext uri="{BB962C8B-B14F-4D97-AF65-F5344CB8AC3E}">
        <p14:creationId xmlns:p14="http://schemas.microsoft.com/office/powerpoint/2010/main" val="373911043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1D3BE4-8FAF-2AAB-3962-CD1D9DFAD0AC}"/>
              </a:ext>
            </a:extLst>
          </p:cNvPr>
          <p:cNvSpPr txBox="1"/>
          <p:nvPr/>
        </p:nvSpPr>
        <p:spPr>
          <a:xfrm>
            <a:off x="453031" y="427413"/>
            <a:ext cx="880943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100" b="1" spc="-91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002060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lvl1pPr>
          </a:lstStyle>
          <a:p>
            <a:pPr algn="ctr"/>
            <a:r>
              <a:rPr lang="en-US" altLang="ko-Kore-KR" sz="2800" spc="-15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E.O.D</a:t>
            </a:r>
            <a:endParaRPr sz="2800" spc="-15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641374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/>
          <p:nvPr/>
        </p:nvSpPr>
        <p:spPr>
          <a:xfrm>
            <a:off x="256442" y="474750"/>
            <a:ext cx="8809437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100" b="1" spc="-91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002060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lvl1pPr>
          </a:lstStyle>
          <a:p>
            <a:r>
              <a:rPr lang="ko-KR" altLang="en-US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인공지능 개요</a:t>
            </a:r>
            <a:endParaRPr spc="-1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6" name="그룹 7"/>
          <p:cNvGrpSpPr/>
          <p:nvPr/>
        </p:nvGrpSpPr>
        <p:grpSpPr>
          <a:xfrm>
            <a:off x="423712" y="1139323"/>
            <a:ext cx="1516632" cy="261610"/>
            <a:chOff x="49528" y="32561"/>
            <a:chExt cx="1516632" cy="261609"/>
          </a:xfrm>
        </p:grpSpPr>
        <p:grpSp>
          <p:nvGrpSpPr>
            <p:cNvPr id="54" name="그룹 49"/>
            <p:cNvGrpSpPr/>
            <p:nvPr/>
          </p:nvGrpSpPr>
          <p:grpSpPr>
            <a:xfrm>
              <a:off x="49528" y="49264"/>
              <a:ext cx="238254" cy="238785"/>
              <a:chOff x="49530" y="49265"/>
              <a:chExt cx="238253" cy="238784"/>
            </a:xfrm>
          </p:grpSpPr>
          <p:sp>
            <p:nvSpPr>
              <p:cNvPr id="51" name="포인트가 32개인 별 171"/>
              <p:cNvSpPr/>
              <p:nvPr/>
            </p:nvSpPr>
            <p:spPr>
              <a:xfrm rot="18900000">
                <a:off x="49530" y="49265"/>
                <a:ext cx="238253" cy="238783"/>
              </a:xfrm>
              <a:prstGeom prst="ellipse">
                <a:avLst/>
              </a:pr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2" name="포인트가 32개인 별 171"/>
              <p:cNvSpPr/>
              <p:nvPr/>
            </p:nvSpPr>
            <p:spPr>
              <a:xfrm rot="18900000">
                <a:off x="49530" y="49266"/>
                <a:ext cx="238253" cy="238783"/>
              </a:xfrm>
              <a:prstGeom prst="ellipse">
                <a:avLst/>
              </a:prstGeom>
              <a:gradFill flip="none" rotWithShape="1">
                <a:gsLst>
                  <a:gs pos="52999">
                    <a:srgbClr val="FFFFFF">
                      <a:alpha val="0"/>
                    </a:srgbClr>
                  </a:gs>
                  <a:gs pos="54000">
                    <a:srgbClr val="FFFFFF">
                      <a:alpha val="15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3" name="포인트가 32개인 별 171"/>
              <p:cNvSpPr/>
              <p:nvPr/>
            </p:nvSpPr>
            <p:spPr>
              <a:xfrm rot="18900000">
                <a:off x="109093" y="108960"/>
                <a:ext cx="119129" cy="11939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55" name="TextBox 9"/>
            <p:cNvSpPr txBox="1"/>
            <p:nvPr/>
          </p:nvSpPr>
          <p:spPr>
            <a:xfrm>
              <a:off x="351084" y="32561"/>
              <a:ext cx="1215076" cy="2616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2" defTabSz="1108782">
                <a:spcBef>
                  <a:spcPts val="600"/>
                </a:spcBef>
                <a:defRPr sz="1700">
                  <a:ln w="9525" cap="flat">
                    <a:solidFill>
                      <a:srgbClr val="32538F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latin typeface="KoPub돋움체 Bold"/>
                  <a:ea typeface="KoPub돋움체 Bold"/>
                  <a:cs typeface="KoPub돋움체 Bold"/>
                  <a:sym typeface="KoPub돋움체 Bold"/>
                </a:defRPr>
              </a:pPr>
              <a:r>
                <a:rPr lang="ko-KR" altLang="en-US" b="1" spc="-1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인공지능이란</a:t>
              </a:r>
              <a:r>
                <a:rPr lang="en-US" altLang="ko-KR" b="1" spc="-1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?</a:t>
              </a:r>
              <a:endParaRPr b="1" spc="-15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58" name="정보관리 프로그램 기능설계서 및 UI 설계서 작성…"/>
          <p:cNvSpPr txBox="1"/>
          <p:nvPr/>
        </p:nvSpPr>
        <p:spPr>
          <a:xfrm>
            <a:off x="725268" y="1805754"/>
            <a:ext cx="8201200" cy="1803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marL="376238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ko-KR" altLang="en-US" sz="1600" spc="-1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인공 지능</a:t>
            </a:r>
            <a:r>
              <a:rPr lang="en-US" altLang="ko-KR" sz="1600" spc="-1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" altLang="ko-KR" sz="1600" spc="-1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AI)</a:t>
            </a:r>
            <a:r>
              <a:rPr lang="ko-KR" altLang="en-US" sz="1600" spc="-1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spc="-1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lang="ko-KR" altLang="en-US" sz="1600" spc="-1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spc="-1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Artificial Intelligence</a:t>
            </a:r>
          </a:p>
          <a:p>
            <a:pPr marL="376238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ko-KR" altLang="en-US" sz="1600" spc="-1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학습</a:t>
            </a:r>
            <a:r>
              <a:rPr lang="en-US" altLang="ko-KR" sz="1600" spc="-1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spc="-1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창조</a:t>
            </a:r>
            <a:r>
              <a:rPr lang="en-US" altLang="ko-KR" sz="1600" spc="-1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spc="-1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이미지 인식 등과 같이 주로 인간 지능과 연결된 인지 문제를 해결하는 데 주력하는 컴퓨터 공학 분야</a:t>
            </a:r>
            <a:endParaRPr lang="en-US" altLang="ko-KR" sz="1600" spc="-15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76238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en" altLang="ko-KR" sz="1600" spc="-1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lang="ko-KR" altLang="en-US" sz="1600" spc="-1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목표는 데이터에서 의미를 도출하는 자기 학습 시스템을 만드는 것</a:t>
            </a:r>
            <a:endParaRPr lang="en-US" altLang="ko-KR" sz="1600" spc="-15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76238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en" altLang="ko-KR" sz="1600" spc="-1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lang="ko-KR" altLang="en-US" sz="1600" spc="-15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그 지식을 인간과 같은 방식으로 새로운 문제를 해결하는 데 적용할 수 있음</a:t>
            </a:r>
            <a:endParaRPr lang="en-US" altLang="ko-KR" sz="1600" spc="-15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267210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/>
          <p:nvPr/>
        </p:nvSpPr>
        <p:spPr>
          <a:xfrm>
            <a:off x="256442" y="474750"/>
            <a:ext cx="8809437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100" b="1" spc="-91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002060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lvl1pPr>
          </a:lstStyle>
          <a:p>
            <a:r>
              <a:rPr lang="ko-KR" altLang="en-US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인공지능 개요</a:t>
            </a:r>
            <a:endParaRPr spc="-1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6" name="그룹 7"/>
          <p:cNvGrpSpPr/>
          <p:nvPr/>
        </p:nvGrpSpPr>
        <p:grpSpPr>
          <a:xfrm>
            <a:off x="423712" y="1139323"/>
            <a:ext cx="2286074" cy="261610"/>
            <a:chOff x="49528" y="32561"/>
            <a:chExt cx="2286074" cy="261609"/>
          </a:xfrm>
        </p:grpSpPr>
        <p:grpSp>
          <p:nvGrpSpPr>
            <p:cNvPr id="54" name="그룹 49"/>
            <p:cNvGrpSpPr/>
            <p:nvPr/>
          </p:nvGrpSpPr>
          <p:grpSpPr>
            <a:xfrm>
              <a:off x="49528" y="49264"/>
              <a:ext cx="238254" cy="238785"/>
              <a:chOff x="49530" y="49265"/>
              <a:chExt cx="238253" cy="238784"/>
            </a:xfrm>
          </p:grpSpPr>
          <p:sp>
            <p:nvSpPr>
              <p:cNvPr id="51" name="포인트가 32개인 별 171"/>
              <p:cNvSpPr/>
              <p:nvPr/>
            </p:nvSpPr>
            <p:spPr>
              <a:xfrm rot="18900000">
                <a:off x="49530" y="49265"/>
                <a:ext cx="238253" cy="238783"/>
              </a:xfrm>
              <a:prstGeom prst="ellipse">
                <a:avLst/>
              </a:pr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2" name="포인트가 32개인 별 171"/>
              <p:cNvSpPr/>
              <p:nvPr/>
            </p:nvSpPr>
            <p:spPr>
              <a:xfrm rot="18900000">
                <a:off x="49530" y="49266"/>
                <a:ext cx="238253" cy="238783"/>
              </a:xfrm>
              <a:prstGeom prst="ellipse">
                <a:avLst/>
              </a:prstGeom>
              <a:gradFill flip="none" rotWithShape="1">
                <a:gsLst>
                  <a:gs pos="52999">
                    <a:srgbClr val="FFFFFF">
                      <a:alpha val="0"/>
                    </a:srgbClr>
                  </a:gs>
                  <a:gs pos="54000">
                    <a:srgbClr val="FFFFFF">
                      <a:alpha val="15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3" name="포인트가 32개인 별 171"/>
              <p:cNvSpPr/>
              <p:nvPr/>
            </p:nvSpPr>
            <p:spPr>
              <a:xfrm rot="18900000">
                <a:off x="109093" y="108960"/>
                <a:ext cx="119129" cy="11939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55" name="TextBox 9"/>
            <p:cNvSpPr txBox="1"/>
            <p:nvPr/>
          </p:nvSpPr>
          <p:spPr>
            <a:xfrm>
              <a:off x="351084" y="32561"/>
              <a:ext cx="1984518" cy="2616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2" defTabSz="1108782">
                <a:spcBef>
                  <a:spcPts val="600"/>
                </a:spcBef>
                <a:defRPr sz="1700">
                  <a:ln w="9525" cap="flat">
                    <a:solidFill>
                      <a:srgbClr val="32538F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latin typeface="KoPub돋움체 Bold"/>
                  <a:ea typeface="KoPub돋움체 Bold"/>
                  <a:cs typeface="KoPub돋움체 Bold"/>
                  <a:sym typeface="KoPub돋움체 Bold"/>
                </a:defRPr>
              </a:pPr>
              <a:r>
                <a:rPr lang="ko-KR" altLang="en-US" b="1" spc="-1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인공지능 기술 발전 과정</a:t>
              </a:r>
              <a:endParaRPr b="1" spc="-15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58" name="정보관리 프로그램 기능설계서 및 UI 설계서 작성…"/>
          <p:cNvSpPr txBox="1"/>
          <p:nvPr/>
        </p:nvSpPr>
        <p:spPr>
          <a:xfrm>
            <a:off x="3403924" y="1813190"/>
            <a:ext cx="6079289" cy="4815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marL="376238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en-US" altLang="ko-KR" sz="14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Alan Turing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은 </a:t>
            </a:r>
            <a:r>
              <a:rPr lang="en-US" altLang="ko-KR" sz="14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1950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년에 쓴 획기적인 논문인 ‘</a:t>
            </a: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Computing Machinery and Intelligence(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계산기와 지능</a:t>
            </a: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)’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에서 기계가 사고할 수 있는지 여부를 고찰</a:t>
            </a:r>
            <a:endParaRPr lang="en-US" altLang="ko-KR" sz="14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90488" lvl="1" algn="just">
              <a:lnSpc>
                <a:spcPct val="150000"/>
              </a:lnSpc>
              <a:buSzPct val="100000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	-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Turing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은 인공 지능이라는 용어를 처음 만들어 이론적</a:t>
            </a: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철학적 개념으로 제시</a:t>
            </a: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 </a:t>
            </a:r>
          </a:p>
          <a:p>
            <a:pPr marL="376238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en-US" altLang="ko-KR" sz="14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1957</a:t>
            </a:r>
            <a:r>
              <a:rPr lang="ko-KR" altLang="en-US" sz="14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~1974</a:t>
            </a:r>
            <a:r>
              <a:rPr lang="ko-KR" altLang="en-US" sz="14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년</a:t>
            </a: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 컴퓨팅 영역은 컴퓨터로 더 많은 데이터를 저장하고 더 빠르게 처리할 수 있는 수준으로 발전하며 이 기간 동안 </a:t>
            </a:r>
            <a:r>
              <a:rPr lang="ko-KR" altLang="en-US" sz="14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기계 학습</a:t>
            </a:r>
            <a:r>
              <a:rPr lang="en-US" altLang="ko-KR" sz="14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(ML) 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알고리즘이 추가로 개발</a:t>
            </a:r>
            <a:endParaRPr lang="en-US" altLang="ko-KR" sz="14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363538" indent="-273050" algn="just">
              <a:lnSpc>
                <a:spcPct val="150000"/>
              </a:lnSpc>
              <a:buSzPct val="100000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 	- 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이 분야의 발전으로 미국 방위고등연구계획국</a:t>
            </a: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(DARPA)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과 같은 기관에서는 </a:t>
            </a: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AI 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연구를 위한 기금을 조성 </a:t>
            </a: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처음에 이 연구의 주요 목표는 컴퓨터로 음성 언어를 전사하고 번역할 수 있는지 여부 파악</a:t>
            </a: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)</a:t>
            </a:r>
          </a:p>
          <a:p>
            <a:pPr marL="376238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en-US" altLang="ko-KR" sz="14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1980</a:t>
            </a:r>
            <a:r>
              <a:rPr lang="ko-KR" altLang="en-US" sz="14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년대</a:t>
            </a: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 가용 자금이 늘어나고 </a:t>
            </a: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AI</a:t>
            </a:r>
            <a:r>
              <a:rPr lang="ko-KR" altLang="en-US" sz="1400" dirty="0" err="1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에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 사용되는 알고리즘 도구 키트가 확장되면서 개발 작업이 간소화</a:t>
            </a:r>
            <a:endParaRPr lang="en-US" altLang="ko-KR" sz="14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452438" indent="-361950" algn="just">
              <a:lnSpc>
                <a:spcPct val="150000"/>
              </a:lnSpc>
              <a:buSzPct val="100000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	- David </a:t>
            </a:r>
            <a:r>
              <a:rPr lang="en-US" altLang="ko-KR" sz="1400" dirty="0" err="1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Rumelhart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John Hopfield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는 컴퓨터가 경험을 통해 학습할 수 있다는 것을 보이는 </a:t>
            </a:r>
            <a:r>
              <a:rPr lang="ko-KR" altLang="en-US" sz="14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딥러닝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 기술에 관한 논문을 발표</a:t>
            </a:r>
            <a:endParaRPr lang="en-US" altLang="ko-KR" sz="14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376238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en-US" altLang="ko-KR" sz="14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1990</a:t>
            </a:r>
            <a:r>
              <a:rPr lang="ko-KR" altLang="en-US" sz="14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~</a:t>
            </a:r>
            <a:r>
              <a:rPr lang="ko-KR" altLang="en-US" sz="14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2000</a:t>
            </a:r>
            <a:r>
              <a:rPr lang="ko-KR" altLang="en-US" sz="14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년대 초반</a:t>
            </a:r>
            <a:r>
              <a:rPr lang="en-US" altLang="ko-KR" sz="14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,</a:t>
            </a:r>
            <a:r>
              <a:rPr lang="ko-KR" altLang="en-US" sz="14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세계 체스 챔피언을 이기는 등 </a:t>
            </a: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AI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의 여러 핵심 목표가 달성</a:t>
            </a:r>
            <a:endParaRPr lang="en-US" altLang="ko-KR" sz="14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376238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현대에는 이전보다 더 많은 컴퓨팅 데이터와 처리 능력을 사용할 수 있게 되면서 </a:t>
            </a: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AI 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연구가 더 일반화되고 접근이 </a:t>
            </a:r>
            <a:r>
              <a:rPr lang="ko-KR" altLang="en-US" sz="1400" dirty="0" err="1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쉬워짐</a:t>
            </a:r>
            <a:endParaRPr lang="en-US" altLang="ko-KR" sz="14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1026" name="Picture 2" descr="이미테이션 게임(영화) - 나무위키">
            <a:extLst>
              <a:ext uri="{FF2B5EF4-FFF2-40B4-BE49-F238E27FC236}">
                <a16:creationId xmlns:a16="http://schemas.microsoft.com/office/drawing/2014/main" id="{3D00A6A0-527C-97D2-225E-9E503D4BF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8" y="1900590"/>
            <a:ext cx="3181537" cy="454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21156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/>
          <p:nvPr/>
        </p:nvSpPr>
        <p:spPr>
          <a:xfrm>
            <a:off x="256442" y="474750"/>
            <a:ext cx="8809437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100" b="1" spc="-91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002060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lvl1pPr>
          </a:lstStyle>
          <a:p>
            <a:r>
              <a:rPr lang="ko-KR" altLang="en-US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인공지능 개요</a:t>
            </a:r>
            <a:endParaRPr spc="-1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6" name="그룹 7"/>
          <p:cNvGrpSpPr/>
          <p:nvPr/>
        </p:nvGrpSpPr>
        <p:grpSpPr>
          <a:xfrm>
            <a:off x="423712" y="1139323"/>
            <a:ext cx="1644872" cy="261610"/>
            <a:chOff x="49528" y="32561"/>
            <a:chExt cx="1644872" cy="261609"/>
          </a:xfrm>
        </p:grpSpPr>
        <p:grpSp>
          <p:nvGrpSpPr>
            <p:cNvPr id="54" name="그룹 49"/>
            <p:cNvGrpSpPr/>
            <p:nvPr/>
          </p:nvGrpSpPr>
          <p:grpSpPr>
            <a:xfrm>
              <a:off x="49528" y="49264"/>
              <a:ext cx="238254" cy="238785"/>
              <a:chOff x="49530" y="49265"/>
              <a:chExt cx="238253" cy="238784"/>
            </a:xfrm>
          </p:grpSpPr>
          <p:sp>
            <p:nvSpPr>
              <p:cNvPr id="51" name="포인트가 32개인 별 171"/>
              <p:cNvSpPr/>
              <p:nvPr/>
            </p:nvSpPr>
            <p:spPr>
              <a:xfrm rot="18900000">
                <a:off x="49530" y="49265"/>
                <a:ext cx="238253" cy="238783"/>
              </a:xfrm>
              <a:prstGeom prst="ellipse">
                <a:avLst/>
              </a:pr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2" name="포인트가 32개인 별 171"/>
              <p:cNvSpPr/>
              <p:nvPr/>
            </p:nvSpPr>
            <p:spPr>
              <a:xfrm rot="18900000">
                <a:off x="49530" y="49266"/>
                <a:ext cx="238253" cy="238783"/>
              </a:xfrm>
              <a:prstGeom prst="ellipse">
                <a:avLst/>
              </a:prstGeom>
              <a:gradFill flip="none" rotWithShape="1">
                <a:gsLst>
                  <a:gs pos="52999">
                    <a:srgbClr val="FFFFFF">
                      <a:alpha val="0"/>
                    </a:srgbClr>
                  </a:gs>
                  <a:gs pos="54000">
                    <a:srgbClr val="FFFFFF">
                      <a:alpha val="15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3" name="포인트가 32개인 별 171"/>
              <p:cNvSpPr/>
              <p:nvPr/>
            </p:nvSpPr>
            <p:spPr>
              <a:xfrm rot="18900000">
                <a:off x="109093" y="108960"/>
                <a:ext cx="119129" cy="11939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55" name="TextBox 9"/>
            <p:cNvSpPr txBox="1"/>
            <p:nvPr/>
          </p:nvSpPr>
          <p:spPr>
            <a:xfrm>
              <a:off x="351084" y="32561"/>
              <a:ext cx="1343316" cy="2616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2" defTabSz="1108782">
                <a:spcBef>
                  <a:spcPts val="600"/>
                </a:spcBef>
                <a:defRPr sz="1700">
                  <a:ln w="9525" cap="flat">
                    <a:solidFill>
                      <a:srgbClr val="32538F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latin typeface="KoPub돋움체 Bold"/>
                  <a:ea typeface="KoPub돋움체 Bold"/>
                  <a:cs typeface="KoPub돋움체 Bold"/>
                  <a:sym typeface="KoPub돋움체 Bold"/>
                </a:defRPr>
              </a:pPr>
              <a:r>
                <a:rPr lang="ko-KR" altLang="en-US" b="1" spc="-1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인공지능의 이점</a:t>
              </a:r>
              <a:endParaRPr b="1" spc="-15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58" name="정보관리 프로그램 기능설계서 및 UI 설계서 작성…"/>
          <p:cNvSpPr txBox="1"/>
          <p:nvPr/>
        </p:nvSpPr>
        <p:spPr>
          <a:xfrm>
            <a:off x="725268" y="1720858"/>
            <a:ext cx="8757945" cy="50003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marL="376238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ko-KR" altLang="en-US" sz="16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복잡한 문제 해결</a:t>
            </a:r>
          </a:p>
          <a:p>
            <a:pPr marL="376238" indent="-285750" algn="just">
              <a:lnSpc>
                <a:spcPct val="150000"/>
              </a:lnSpc>
              <a:buSzPct val="100000"/>
              <a:buFont typeface="시스템 서체 일반체"/>
              <a:buChar char="-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ML 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및 딥러닝 네트워크를 사용하여 인간과 유사한 지능으로 복잡한 문제를 해결할 수 있음</a:t>
            </a:r>
            <a:endParaRPr lang="en-US" altLang="ko-KR" sz="14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376238" indent="-285750" algn="just">
              <a:lnSpc>
                <a:spcPct val="150000"/>
              </a:lnSpc>
              <a:buSzPct val="100000"/>
              <a:buFont typeface="시스템 서체 일반체"/>
              <a:buChar char="-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데이터 내의 패턴을 발견하고</a:t>
            </a: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정보를 식별하고</a:t>
            </a: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해답을 제시하는 등 대규모로 정보를 처리할 수 있음</a:t>
            </a:r>
            <a:endParaRPr lang="en-US" altLang="ko-KR" sz="14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376238" indent="-285750" algn="just">
              <a:lnSpc>
                <a:spcPct val="150000"/>
              </a:lnSpc>
              <a:buSzPct val="100000"/>
              <a:buFont typeface="시스템 서체 일반체"/>
              <a:buChar char="-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endParaRPr lang="en-US" altLang="ko-KR" sz="14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376238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ko-KR" altLang="en-US" sz="16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비즈니스 효율성 증대</a:t>
            </a:r>
          </a:p>
          <a:p>
            <a:pPr marL="376238" indent="-285750" algn="just">
              <a:lnSpc>
                <a:spcPct val="150000"/>
              </a:lnSpc>
              <a:buSzPct val="100000"/>
              <a:buFont typeface="시스템 서체 일반체"/>
              <a:buChar char="-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인간과 달리 </a:t>
            </a: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AI 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기술은 성능 저하 없이 연중무휴로 작동할 수 있고 수동 작업을 오류 없이 수행할 수 있음</a:t>
            </a:r>
            <a:endParaRPr lang="en-US" altLang="ko-KR" sz="14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376238" indent="-285750" algn="just">
              <a:lnSpc>
                <a:spcPct val="150000"/>
              </a:lnSpc>
              <a:buSzPct val="100000"/>
              <a:buFont typeface="시스템 서체 일반체"/>
              <a:buChar char="-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반복적이고 지루한 태스크를 집중적으로 처리하면 비즈니스의 다른 영역에 인적 자원을 사용할 수 있어 모든 비즈니스 관련 태스크를 간소화하는 동시에 직원의 업무량을 줄일 수 있음</a:t>
            </a:r>
            <a:endParaRPr lang="en-US" altLang="ko-KR" sz="14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376238" indent="-285750" algn="just">
              <a:lnSpc>
                <a:spcPct val="150000"/>
              </a:lnSpc>
              <a:buSzPct val="100000"/>
              <a:buFont typeface="시스템 서체 일반체"/>
              <a:buChar char="-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endParaRPr lang="en-US" altLang="ko-KR" sz="14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376238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ko-KR" altLang="en-US" sz="16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더 스마트한 의사 결정</a:t>
            </a:r>
          </a:p>
          <a:p>
            <a:pPr marL="376238" indent="-285750" algn="just">
              <a:lnSpc>
                <a:spcPct val="150000"/>
              </a:lnSpc>
              <a:buSzPct val="100000"/>
              <a:buFont typeface="시스템 서체 일반체"/>
              <a:buChar char="-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AI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ML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을 사용하여 인간보다 더 빠르게 대량의 데이터를 분석할 수 있음</a:t>
            </a:r>
            <a:endParaRPr lang="en-US" altLang="ko-KR" sz="14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376238" indent="-285750" algn="just">
              <a:lnSpc>
                <a:spcPct val="150000"/>
              </a:lnSpc>
              <a:buSzPct val="100000"/>
              <a:buFont typeface="시스템 서체 일반체"/>
              <a:buChar char="-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endParaRPr lang="en-US" altLang="ko-KR" sz="14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376238" indent="-285750" algn="just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ko-KR" altLang="en-US" sz="1600" b="1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비즈니스 프로세스 자동화</a:t>
            </a:r>
          </a:p>
          <a:p>
            <a:pPr marL="376238" indent="-285750" algn="just">
              <a:lnSpc>
                <a:spcPct val="150000"/>
              </a:lnSpc>
              <a:buSzPct val="100000"/>
              <a:buFont typeface="시스템 서체 일반체"/>
              <a:buChar char="-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AI</a:t>
            </a:r>
            <a:r>
              <a:rPr lang="ko-KR" altLang="en-US" sz="1400" dirty="0" err="1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를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 훈련하여 태스크를 정확하고 빠르게 수행할 수 있도록 비즈니스 작업을 자동화하여 운영 효율성을 높일 수 있음</a:t>
            </a:r>
            <a:endParaRPr lang="en-US" altLang="ko-KR" sz="14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</a:endParaRPr>
          </a:p>
          <a:p>
            <a:pPr marL="376238" indent="-285750" algn="just">
              <a:lnSpc>
                <a:spcPct val="150000"/>
              </a:lnSpc>
              <a:buSzPct val="100000"/>
              <a:buFont typeface="시스템 서체 일반체"/>
              <a:buChar char="-"/>
              <a:defRPr sz="1200" spc="-76">
                <a:ln w="3175" cap="flat">
                  <a:solidFill>
                    <a:srgbClr val="000000">
                      <a:alpha val="0"/>
                    </a:srgbClr>
                  </a:solidFill>
                  <a:prstDash val="solid"/>
                  <a:miter lim="800000"/>
                </a:ln>
                <a:solidFill>
                  <a:srgbClr val="404040"/>
                </a:solidFill>
                <a:latin typeface="KoPub돋움체 Medium"/>
                <a:ea typeface="KoPub돋움체 Medium"/>
                <a:cs typeface="KoPub돋움체 Medium"/>
                <a:sym typeface="KoPub돋움체 Medium"/>
              </a:defRPr>
            </a:pPr>
            <a:r>
              <a:rPr lang="en-US" altLang="ko-KR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AI </a:t>
            </a:r>
            <a:r>
              <a:rPr lang="ko-KR" altLang="en-US" sz="1400" dirty="0">
                <a:solidFill>
                  <a:schemeClr val="tx1"/>
                </a:solidFill>
                <a:latin typeface="KoPubDotum Medium" pitchFamily="2" charset="-127"/>
                <a:ea typeface="KoPubDotum Medium" pitchFamily="2" charset="-127"/>
              </a:rPr>
              <a:t>자동화를 사용하여 더 복잡하고 창의적인 작업에 필요한 직원 리소스를 확보할 수 있음</a:t>
            </a:r>
            <a:endParaRPr lang="en-US" altLang="ko-KR" sz="1400" dirty="0">
              <a:solidFill>
                <a:schemeClr val="tx1"/>
              </a:solidFill>
              <a:latin typeface="KoPubDotum Medium" pitchFamily="2" charset="-127"/>
              <a:ea typeface="KoPub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457606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/>
          <p:nvPr/>
        </p:nvSpPr>
        <p:spPr>
          <a:xfrm>
            <a:off x="256442" y="474750"/>
            <a:ext cx="8809437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100" b="1" spc="-91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002060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lvl1pPr>
          </a:lstStyle>
          <a:p>
            <a:r>
              <a:rPr lang="ko-KR" altLang="en-US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인공지능 개요</a:t>
            </a:r>
            <a:endParaRPr spc="-1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6" name="그룹 7"/>
          <p:cNvGrpSpPr/>
          <p:nvPr/>
        </p:nvGrpSpPr>
        <p:grpSpPr>
          <a:xfrm>
            <a:off x="423712" y="1139323"/>
            <a:ext cx="1872499" cy="261610"/>
            <a:chOff x="49528" y="32561"/>
            <a:chExt cx="1872499" cy="261609"/>
          </a:xfrm>
        </p:grpSpPr>
        <p:grpSp>
          <p:nvGrpSpPr>
            <p:cNvPr id="54" name="그룹 49"/>
            <p:cNvGrpSpPr/>
            <p:nvPr/>
          </p:nvGrpSpPr>
          <p:grpSpPr>
            <a:xfrm>
              <a:off x="49528" y="49264"/>
              <a:ext cx="238254" cy="238785"/>
              <a:chOff x="49530" y="49265"/>
              <a:chExt cx="238253" cy="238784"/>
            </a:xfrm>
          </p:grpSpPr>
          <p:sp>
            <p:nvSpPr>
              <p:cNvPr id="51" name="포인트가 32개인 별 171"/>
              <p:cNvSpPr/>
              <p:nvPr/>
            </p:nvSpPr>
            <p:spPr>
              <a:xfrm rot="18900000">
                <a:off x="49530" y="49265"/>
                <a:ext cx="238253" cy="238783"/>
              </a:xfrm>
              <a:prstGeom prst="ellipse">
                <a:avLst/>
              </a:pr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2" name="포인트가 32개인 별 171"/>
              <p:cNvSpPr/>
              <p:nvPr/>
            </p:nvSpPr>
            <p:spPr>
              <a:xfrm rot="18900000">
                <a:off x="49530" y="49266"/>
                <a:ext cx="238253" cy="238783"/>
              </a:xfrm>
              <a:prstGeom prst="ellipse">
                <a:avLst/>
              </a:prstGeom>
              <a:gradFill flip="none" rotWithShape="1">
                <a:gsLst>
                  <a:gs pos="52999">
                    <a:srgbClr val="FFFFFF">
                      <a:alpha val="0"/>
                    </a:srgbClr>
                  </a:gs>
                  <a:gs pos="54000">
                    <a:srgbClr val="FFFFFF">
                      <a:alpha val="15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3" name="포인트가 32개인 별 171"/>
              <p:cNvSpPr/>
              <p:nvPr/>
            </p:nvSpPr>
            <p:spPr>
              <a:xfrm rot="18900000">
                <a:off x="109093" y="108960"/>
                <a:ext cx="119129" cy="11939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55" name="TextBox 9"/>
            <p:cNvSpPr txBox="1"/>
            <p:nvPr/>
          </p:nvSpPr>
          <p:spPr>
            <a:xfrm>
              <a:off x="351084" y="32561"/>
              <a:ext cx="1570943" cy="2616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2" defTabSz="1108782">
                <a:spcBef>
                  <a:spcPts val="600"/>
                </a:spcBef>
                <a:defRPr sz="1700">
                  <a:ln w="9525" cap="flat">
                    <a:solidFill>
                      <a:srgbClr val="32538F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latin typeface="KoPub돋움체 Bold"/>
                  <a:ea typeface="KoPub돋움체 Bold"/>
                  <a:cs typeface="KoPub돋움체 Bold"/>
                  <a:sym typeface="KoPub돋움체 Bold"/>
                </a:defRPr>
              </a:pPr>
              <a:r>
                <a:rPr lang="ko-KR" altLang="en-US" b="1" spc="-1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주요 인공지능 기술</a:t>
              </a:r>
              <a:endParaRPr b="1" spc="-15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58" name="정보관리 프로그램 기능설계서 및 UI 설계서 작성…"/>
          <p:cNvSpPr txBox="1"/>
          <p:nvPr/>
        </p:nvSpPr>
        <p:spPr>
          <a:xfrm>
            <a:off x="542839" y="1673971"/>
            <a:ext cx="8757945" cy="12608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머신러닝</a:t>
            </a:r>
            <a:r>
              <a:rPr lang="en-US" altLang="ko-KR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 (Machine Learning) :</a:t>
            </a: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인공지능의 한 종류로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,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일반적으로 알고리즘을 활용한 데이터 분석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,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분석 결과를 학습 및 학습 내용을 기반으로 결과값 예측의 프로세스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  <a:cs typeface="KoPubWorldDotum_Pro Medium" pitchFamily="2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딥러닝</a:t>
            </a:r>
            <a:r>
              <a:rPr lang="en-US" altLang="ko-KR" sz="1400" b="1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 (Deep Learning ) : </a:t>
            </a:r>
            <a:r>
              <a:rPr lang="ko-KR" altLang="en-US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머신러닝의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 한 종류로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,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인공 신경망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(</a:t>
            </a:r>
            <a:r>
              <a:rPr lang="en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Artificial Neural Network)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을 기반으로 데이터를 학습하고 결과를 예측하는 </a:t>
            </a:r>
            <a:r>
              <a:rPr lang="ko-KR" altLang="en-US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머신러닝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 방법론 중에 하나 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  <a:cs typeface="KoPubWorldDotum_Pro Medium" pitchFamily="2" charset="-127"/>
            </a:endParaRPr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C7B5B59-5704-706C-D11E-CEBAD670F3F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066" y="3231569"/>
            <a:ext cx="6403579" cy="3655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99151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/>
          <p:nvPr/>
        </p:nvSpPr>
        <p:spPr>
          <a:xfrm>
            <a:off x="256442" y="474750"/>
            <a:ext cx="8809437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100" b="1" spc="-91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002060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lvl1pPr>
          </a:lstStyle>
          <a:p>
            <a:r>
              <a:rPr lang="ko-KR" altLang="en-US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인공지능 개요</a:t>
            </a:r>
            <a:endParaRPr spc="-1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6" name="그룹 7"/>
          <p:cNvGrpSpPr/>
          <p:nvPr/>
        </p:nvGrpSpPr>
        <p:grpSpPr>
          <a:xfrm>
            <a:off x="423712" y="1139323"/>
            <a:ext cx="1272976" cy="261610"/>
            <a:chOff x="49528" y="32561"/>
            <a:chExt cx="1272976" cy="261609"/>
          </a:xfrm>
        </p:grpSpPr>
        <p:grpSp>
          <p:nvGrpSpPr>
            <p:cNvPr id="54" name="그룹 49"/>
            <p:cNvGrpSpPr/>
            <p:nvPr/>
          </p:nvGrpSpPr>
          <p:grpSpPr>
            <a:xfrm>
              <a:off x="49528" y="49264"/>
              <a:ext cx="238254" cy="238785"/>
              <a:chOff x="49530" y="49265"/>
              <a:chExt cx="238253" cy="238784"/>
            </a:xfrm>
          </p:grpSpPr>
          <p:sp>
            <p:nvSpPr>
              <p:cNvPr id="51" name="포인트가 32개인 별 171"/>
              <p:cNvSpPr/>
              <p:nvPr/>
            </p:nvSpPr>
            <p:spPr>
              <a:xfrm rot="18900000">
                <a:off x="49530" y="49265"/>
                <a:ext cx="238253" cy="238783"/>
              </a:xfrm>
              <a:prstGeom prst="ellipse">
                <a:avLst/>
              </a:pr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2" name="포인트가 32개인 별 171"/>
              <p:cNvSpPr/>
              <p:nvPr/>
            </p:nvSpPr>
            <p:spPr>
              <a:xfrm rot="18900000">
                <a:off x="49530" y="49266"/>
                <a:ext cx="238253" cy="238783"/>
              </a:xfrm>
              <a:prstGeom prst="ellipse">
                <a:avLst/>
              </a:prstGeom>
              <a:gradFill flip="none" rotWithShape="1">
                <a:gsLst>
                  <a:gs pos="52999">
                    <a:srgbClr val="FFFFFF">
                      <a:alpha val="0"/>
                    </a:srgbClr>
                  </a:gs>
                  <a:gs pos="54000">
                    <a:srgbClr val="FFFFFF">
                      <a:alpha val="15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3" name="포인트가 32개인 별 171"/>
              <p:cNvSpPr/>
              <p:nvPr/>
            </p:nvSpPr>
            <p:spPr>
              <a:xfrm rot="18900000">
                <a:off x="109093" y="108960"/>
                <a:ext cx="119129" cy="11939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55" name="TextBox 9"/>
            <p:cNvSpPr txBox="1"/>
            <p:nvPr/>
          </p:nvSpPr>
          <p:spPr>
            <a:xfrm>
              <a:off x="351084" y="32561"/>
              <a:ext cx="971420" cy="2616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2" defTabSz="1108782">
                <a:spcBef>
                  <a:spcPts val="600"/>
                </a:spcBef>
                <a:defRPr sz="1700">
                  <a:ln w="9525" cap="flat">
                    <a:solidFill>
                      <a:srgbClr val="32538F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latin typeface="KoPub돋움체 Bold"/>
                  <a:ea typeface="KoPub돋움체 Bold"/>
                  <a:cs typeface="KoPub돋움체 Bold"/>
                  <a:sym typeface="KoPub돋움체 Bold"/>
                </a:defRPr>
              </a:pPr>
              <a:r>
                <a:rPr lang="ko-KR" altLang="en-US" b="1" spc="-1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분류와 회귀</a:t>
              </a:r>
              <a:endParaRPr b="1" spc="-15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A30CD9-92E5-99C2-721F-D14246D30AC9}"/>
              </a:ext>
            </a:extLst>
          </p:cNvPr>
          <p:cNvSpPr txBox="1"/>
          <p:nvPr/>
        </p:nvSpPr>
        <p:spPr>
          <a:xfrm>
            <a:off x="458509" y="1631597"/>
            <a:ext cx="9054201" cy="30623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b="1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분류 </a:t>
            </a:r>
            <a:r>
              <a:rPr lang="en-US" altLang="ko-KR" sz="1600" b="1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(Classification)</a:t>
            </a:r>
            <a:endParaRPr lang="en-US" altLang="ko-Kore-KR" sz="1600" b="1" kern="100" dirty="0">
              <a:solidFill>
                <a:schemeClr val="tx1"/>
              </a:solidFill>
              <a:effectLst/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예측하고자 하는 </a:t>
            </a:r>
            <a:r>
              <a:rPr lang="ko-KR" altLang="en-US" sz="1400" kern="100" dirty="0" err="1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타겟값이</a:t>
            </a:r>
            <a:r>
              <a:rPr lang="ko-KR" altLang="en-US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 범주형 변수인 경우로</a:t>
            </a:r>
            <a:r>
              <a:rPr lang="en-US" altLang="ko-KR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 어떤 카테고리로 나눌 수 있는 문제들을 푸는 것</a:t>
            </a:r>
            <a:endParaRPr lang="en-US" altLang="ko-KR" sz="1400" kern="100" dirty="0">
              <a:solidFill>
                <a:schemeClr val="tx1"/>
              </a:solidFill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영어 그대로 어떤 클래스에 속하는지 표현</a:t>
            </a:r>
            <a:endParaRPr lang="en-US" altLang="ko-KR" sz="1400" kern="100" dirty="0">
              <a:solidFill>
                <a:schemeClr val="tx1"/>
              </a:solidFill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이진 분류</a:t>
            </a:r>
            <a:r>
              <a:rPr lang="en-US" altLang="ko-KR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(Binary Classification) : </a:t>
            </a:r>
            <a:r>
              <a:rPr lang="ko-KR" altLang="en-US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레이블이 두 개인 경우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다중 클래스 분류</a:t>
            </a:r>
            <a:r>
              <a:rPr lang="en-US" altLang="ko-KR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(Multi-Class Classification) : </a:t>
            </a:r>
            <a:r>
              <a:rPr lang="ko-KR" altLang="en-US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범주가 두 개 이상인 경우</a:t>
            </a:r>
          </a:p>
          <a:p>
            <a:pPr algn="just">
              <a:spcAft>
                <a:spcPts val="600"/>
              </a:spcAft>
            </a:pPr>
            <a:endParaRPr lang="en-US" altLang="ko-KR" sz="1600" kern="100" dirty="0">
              <a:solidFill>
                <a:schemeClr val="tx1"/>
              </a:solidFill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b="1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회귀 </a:t>
            </a:r>
            <a:r>
              <a:rPr lang="en-US" altLang="ko-KR" sz="1600" b="1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(Regression)</a:t>
            </a:r>
            <a:endParaRPr lang="en-US" altLang="ko-Kore-KR" sz="1600" b="1" kern="100" dirty="0">
              <a:solidFill>
                <a:schemeClr val="tx1"/>
              </a:solidFill>
              <a:effectLst/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예측하고자 하는 값이 실수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즉 숫자인 경우이며 예측 결과가 연속성을 지님</a:t>
            </a:r>
            <a:endParaRPr lang="en-US" altLang="ko-KR" sz="1400" kern="100" dirty="0">
              <a:solidFill>
                <a:schemeClr val="tx1"/>
              </a:solidFill>
              <a:effectLst/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예시로 회귀를 통해 손해액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거래량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,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 키 및 몸무게 등을  예측할 수 있음</a:t>
            </a:r>
            <a:endParaRPr lang="en-US" altLang="ko-KR" sz="1400" kern="100" dirty="0">
              <a:solidFill>
                <a:schemeClr val="tx1"/>
              </a:solidFill>
              <a:effectLst/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endParaRPr lang="en-US" altLang="ko-Kore-KR" sz="1600" kern="100" dirty="0">
              <a:solidFill>
                <a:schemeClr val="tx1"/>
              </a:solidFill>
              <a:effectLst/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</p:txBody>
      </p:sp>
      <p:pic>
        <p:nvPicPr>
          <p:cNvPr id="6148" name="Picture 4" descr="ML] Classification과 Regression의 차이">
            <a:extLst>
              <a:ext uri="{FF2B5EF4-FFF2-40B4-BE49-F238E27FC236}">
                <a16:creationId xmlns:a16="http://schemas.microsoft.com/office/drawing/2014/main" id="{6D569EDA-5B0B-EBE8-5EE4-09AD0689F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470" y="4372563"/>
            <a:ext cx="5718277" cy="318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30518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/>
          <p:nvPr/>
        </p:nvSpPr>
        <p:spPr>
          <a:xfrm>
            <a:off x="256442" y="474750"/>
            <a:ext cx="8809437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100" b="1" spc="-91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002060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lvl1pPr>
          </a:lstStyle>
          <a:p>
            <a:r>
              <a:rPr lang="ko-KR" altLang="en-US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인공지능 개요</a:t>
            </a:r>
            <a:endParaRPr spc="-1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6" name="그룹 7"/>
          <p:cNvGrpSpPr/>
          <p:nvPr/>
        </p:nvGrpSpPr>
        <p:grpSpPr>
          <a:xfrm>
            <a:off x="423712" y="1139323"/>
            <a:ext cx="1830821" cy="261610"/>
            <a:chOff x="49528" y="32561"/>
            <a:chExt cx="1830821" cy="261609"/>
          </a:xfrm>
        </p:grpSpPr>
        <p:grpSp>
          <p:nvGrpSpPr>
            <p:cNvPr id="54" name="그룹 49"/>
            <p:cNvGrpSpPr/>
            <p:nvPr/>
          </p:nvGrpSpPr>
          <p:grpSpPr>
            <a:xfrm>
              <a:off x="49528" y="49264"/>
              <a:ext cx="238254" cy="238785"/>
              <a:chOff x="49530" y="49265"/>
              <a:chExt cx="238253" cy="238784"/>
            </a:xfrm>
          </p:grpSpPr>
          <p:sp>
            <p:nvSpPr>
              <p:cNvPr id="51" name="포인트가 32개인 별 171"/>
              <p:cNvSpPr/>
              <p:nvPr/>
            </p:nvSpPr>
            <p:spPr>
              <a:xfrm rot="18900000">
                <a:off x="49530" y="49265"/>
                <a:ext cx="238253" cy="238783"/>
              </a:xfrm>
              <a:prstGeom prst="ellipse">
                <a:avLst/>
              </a:pr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2" name="포인트가 32개인 별 171"/>
              <p:cNvSpPr/>
              <p:nvPr/>
            </p:nvSpPr>
            <p:spPr>
              <a:xfrm rot="18900000">
                <a:off x="49530" y="49266"/>
                <a:ext cx="238253" cy="238783"/>
              </a:xfrm>
              <a:prstGeom prst="ellipse">
                <a:avLst/>
              </a:prstGeom>
              <a:gradFill flip="none" rotWithShape="1">
                <a:gsLst>
                  <a:gs pos="52999">
                    <a:srgbClr val="FFFFFF">
                      <a:alpha val="0"/>
                    </a:srgbClr>
                  </a:gs>
                  <a:gs pos="54000">
                    <a:srgbClr val="FFFFFF">
                      <a:alpha val="15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3" name="포인트가 32개인 별 171"/>
              <p:cNvSpPr/>
              <p:nvPr/>
            </p:nvSpPr>
            <p:spPr>
              <a:xfrm rot="18900000">
                <a:off x="109093" y="108960"/>
                <a:ext cx="119129" cy="11939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55" name="TextBox 9"/>
            <p:cNvSpPr txBox="1"/>
            <p:nvPr/>
          </p:nvSpPr>
          <p:spPr>
            <a:xfrm>
              <a:off x="351084" y="32561"/>
              <a:ext cx="1529265" cy="2616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2" defTabSz="1108782">
                <a:spcBef>
                  <a:spcPts val="600"/>
                </a:spcBef>
                <a:defRPr sz="1700">
                  <a:ln w="9525" cap="flat">
                    <a:solidFill>
                      <a:srgbClr val="32538F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latin typeface="KoPub돋움체 Bold"/>
                  <a:ea typeface="KoPub돋움체 Bold"/>
                  <a:cs typeface="KoPub돋움체 Bold"/>
                  <a:sym typeface="KoPub돋움체 Bold"/>
                </a:defRPr>
              </a:pPr>
              <a:r>
                <a:rPr lang="ko-KR" altLang="en-US" b="1" spc="-15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머신러닝과</a:t>
              </a:r>
              <a:r>
                <a:rPr lang="ko-KR" altLang="en-US" b="1" spc="-1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딥러닝</a:t>
              </a:r>
              <a:endParaRPr b="1" spc="-15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pic>
        <p:nvPicPr>
          <p:cNvPr id="4102" name="Picture 6">
            <a:extLst>
              <a:ext uri="{FF2B5EF4-FFF2-40B4-BE49-F238E27FC236}">
                <a16:creationId xmlns:a16="http://schemas.microsoft.com/office/drawing/2014/main" id="{1846A459-460F-477E-EC38-743C0F1B5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3"/>
          <a:stretch/>
        </p:blipFill>
        <p:spPr bwMode="auto">
          <a:xfrm>
            <a:off x="374180" y="1799303"/>
            <a:ext cx="5442061" cy="540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정보관리 프로그램 기능설계서 및 UI 설계서 작성…">
            <a:extLst>
              <a:ext uri="{FF2B5EF4-FFF2-40B4-BE49-F238E27FC236}">
                <a16:creationId xmlns:a16="http://schemas.microsoft.com/office/drawing/2014/main" id="{ADE7B279-A023-A2F4-A9F2-E19C7FA29BAE}"/>
              </a:ext>
            </a:extLst>
          </p:cNvPr>
          <p:cNvSpPr txBox="1"/>
          <p:nvPr/>
        </p:nvSpPr>
        <p:spPr>
          <a:xfrm>
            <a:off x="6002593" y="2090852"/>
            <a:ext cx="3191243" cy="42616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머신러닝</a:t>
            </a:r>
            <a:r>
              <a:rPr lang="en-US" altLang="ko-KR" sz="1600" b="1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 (Machine Learning)</a:t>
            </a:r>
          </a:p>
          <a:p>
            <a:pPr marL="285750" lvl="1" indent="-285750">
              <a:lnSpc>
                <a:spcPct val="150000"/>
              </a:lnSpc>
              <a:buFont typeface="시스템 서체 일반체"/>
              <a:buChar char="-"/>
            </a:pP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사람이 먼저 컴퓨터에 특정 패턴을 추출하는 방법을 지시하고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,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그 이후 컴퓨터가 스스로 데이터의 특징을 분석하고 축적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  <a:cs typeface="KoPubWorldDotum_Pro Medium" pitchFamily="2" charset="-127"/>
            </a:endParaRPr>
          </a:p>
          <a:p>
            <a:pPr marL="285750" lvl="1" indent="-285750">
              <a:lnSpc>
                <a:spcPct val="150000"/>
              </a:lnSpc>
              <a:buFont typeface="시스템 서체 일반체"/>
              <a:buChar char="-"/>
            </a:pP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  <a:cs typeface="KoPubWorldDotum_Pro Medium" pitchFamily="2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딥러닝</a:t>
            </a:r>
            <a:r>
              <a:rPr lang="en-US" altLang="ko-KR" sz="1600" b="1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 (Deep Learning)</a:t>
            </a:r>
          </a:p>
          <a:p>
            <a:pPr marL="285750" lvl="1" indent="-285750">
              <a:lnSpc>
                <a:spcPct val="150000"/>
              </a:lnSpc>
              <a:buFont typeface="시스템 서체 일반체"/>
              <a:buChar char="-"/>
            </a:pPr>
            <a:r>
              <a:rPr lang="ko-KR" altLang="en-US" sz="1400" dirty="0" err="1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머신러닝에서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 사람이 하던 패턴 추출 작업이 생략됨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  <a:cs typeface="KoPubWorldDotum_Pro Medium" pitchFamily="2" charset="-127"/>
            </a:endParaRPr>
          </a:p>
          <a:p>
            <a:pPr marL="285750" lvl="1" indent="-285750">
              <a:lnSpc>
                <a:spcPct val="150000"/>
              </a:lnSpc>
              <a:buFont typeface="시스템 서체 일반체"/>
              <a:buChar char="-"/>
            </a:pP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컴퓨터가 스스로 데이터를 기반으로 학습할 수 있도록 정해진 신경망을 컴퓨터에게 주고</a:t>
            </a:r>
            <a:r>
              <a:rPr lang="en-US" altLang="ko-KR" sz="1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, </a:t>
            </a:r>
            <a:r>
              <a:rPr lang="ko-KR" altLang="en-US" sz="14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KoPubWorldDotum_Pro Medium" pitchFamily="2" charset="-127"/>
              </a:rPr>
              <a:t>어린아이가 학습하는 것처럼 경험 중심으로 학습을 수행</a:t>
            </a:r>
            <a:endParaRPr lang="en-US" altLang="ko-KR" sz="1400" dirty="0">
              <a:latin typeface="KoPub돋움체 Medium" panose="00000600000000000000" pitchFamily="2" charset="-127"/>
              <a:ea typeface="KoPub돋움체 Medium" panose="00000600000000000000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18385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/>
          <p:nvPr/>
        </p:nvSpPr>
        <p:spPr>
          <a:xfrm>
            <a:off x="256442" y="474750"/>
            <a:ext cx="8809437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100" b="1" spc="-91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002060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lvl1pPr>
          </a:lstStyle>
          <a:p>
            <a:r>
              <a:rPr lang="ko-KR" altLang="en-US" spc="-15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머신러닝</a:t>
            </a:r>
            <a:r>
              <a:rPr lang="ko-KR" altLang="en-US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개요</a:t>
            </a:r>
            <a:endParaRPr spc="-1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6" name="그룹 7"/>
          <p:cNvGrpSpPr/>
          <p:nvPr/>
        </p:nvGrpSpPr>
        <p:grpSpPr>
          <a:xfrm>
            <a:off x="423712" y="1139323"/>
            <a:ext cx="1516632" cy="261610"/>
            <a:chOff x="49528" y="32561"/>
            <a:chExt cx="1516632" cy="261609"/>
          </a:xfrm>
        </p:grpSpPr>
        <p:grpSp>
          <p:nvGrpSpPr>
            <p:cNvPr id="54" name="그룹 49"/>
            <p:cNvGrpSpPr/>
            <p:nvPr/>
          </p:nvGrpSpPr>
          <p:grpSpPr>
            <a:xfrm>
              <a:off x="49528" y="49264"/>
              <a:ext cx="238254" cy="238785"/>
              <a:chOff x="49530" y="49265"/>
              <a:chExt cx="238253" cy="238784"/>
            </a:xfrm>
          </p:grpSpPr>
          <p:sp>
            <p:nvSpPr>
              <p:cNvPr id="51" name="포인트가 32개인 별 171"/>
              <p:cNvSpPr/>
              <p:nvPr/>
            </p:nvSpPr>
            <p:spPr>
              <a:xfrm rot="18900000">
                <a:off x="49530" y="49265"/>
                <a:ext cx="238253" cy="238783"/>
              </a:xfrm>
              <a:prstGeom prst="ellipse">
                <a:avLst/>
              </a:pr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2" name="포인트가 32개인 별 171"/>
              <p:cNvSpPr/>
              <p:nvPr/>
            </p:nvSpPr>
            <p:spPr>
              <a:xfrm rot="18900000">
                <a:off x="49530" y="49266"/>
                <a:ext cx="238253" cy="238783"/>
              </a:xfrm>
              <a:prstGeom prst="ellipse">
                <a:avLst/>
              </a:prstGeom>
              <a:gradFill flip="none" rotWithShape="1">
                <a:gsLst>
                  <a:gs pos="52999">
                    <a:srgbClr val="FFFFFF">
                      <a:alpha val="0"/>
                    </a:srgbClr>
                  </a:gs>
                  <a:gs pos="54000">
                    <a:srgbClr val="FFFFFF">
                      <a:alpha val="15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3" name="포인트가 32개인 별 171"/>
              <p:cNvSpPr/>
              <p:nvPr/>
            </p:nvSpPr>
            <p:spPr>
              <a:xfrm rot="18900000">
                <a:off x="109093" y="108960"/>
                <a:ext cx="119129" cy="11939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55" name="TextBox 9"/>
            <p:cNvSpPr txBox="1"/>
            <p:nvPr/>
          </p:nvSpPr>
          <p:spPr>
            <a:xfrm>
              <a:off x="351084" y="32561"/>
              <a:ext cx="1215076" cy="2616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2" defTabSz="1108782">
                <a:spcBef>
                  <a:spcPts val="600"/>
                </a:spcBef>
                <a:defRPr sz="1700">
                  <a:ln w="9525" cap="flat">
                    <a:solidFill>
                      <a:srgbClr val="32538F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latin typeface="KoPub돋움체 Bold"/>
                  <a:ea typeface="KoPub돋움체 Bold"/>
                  <a:cs typeface="KoPub돋움체 Bold"/>
                  <a:sym typeface="KoPub돋움체 Bold"/>
                </a:defRPr>
              </a:pPr>
              <a:r>
                <a:rPr lang="ko-KR" altLang="en-US" b="1" spc="-15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머신러닝이란</a:t>
              </a:r>
              <a:r>
                <a:rPr lang="en-US" altLang="ko-KR" b="1" spc="-1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?</a:t>
              </a:r>
              <a:endParaRPr b="1" spc="-15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A30CD9-92E5-99C2-721F-D14246D30AC9}"/>
              </a:ext>
            </a:extLst>
          </p:cNvPr>
          <p:cNvSpPr txBox="1"/>
          <p:nvPr/>
        </p:nvSpPr>
        <p:spPr>
          <a:xfrm>
            <a:off x="458509" y="1631597"/>
            <a:ext cx="9054201" cy="1169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인공지능을 구현하는 방법의 하나로 빅데이터를 스스로 분석하고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그 내용을 바탕으로 결론을 도출하는 기술</a:t>
            </a:r>
            <a:endParaRPr lang="en-US" altLang="ko-Kore-KR" sz="1600" kern="100" dirty="0">
              <a:solidFill>
                <a:schemeClr val="tx1"/>
              </a:solidFill>
              <a:effectLst/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altLang="ko-KR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1</a:t>
            </a:r>
            <a:r>
              <a:rPr lang="ko-KR" altLang="en-US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단계 </a:t>
            </a:r>
            <a:r>
              <a:rPr lang="en-US" altLang="ko-KR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– </a:t>
            </a:r>
            <a:r>
              <a:rPr lang="ko-KR" altLang="en-US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사람이 정답을 판단하기 위해서 봤던 트레이닝 데이터의 특징들을 추출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altLang="ko-KR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2</a:t>
            </a:r>
            <a:r>
              <a:rPr lang="ko-KR" altLang="en-US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단계 </a:t>
            </a:r>
            <a:r>
              <a:rPr lang="en-US" altLang="ko-KR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– </a:t>
            </a:r>
            <a:r>
              <a:rPr lang="ko-KR" altLang="en-US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다양한 특징들을 기반으로 판단</a:t>
            </a:r>
          </a:p>
        </p:txBody>
      </p:sp>
      <p:pic>
        <p:nvPicPr>
          <p:cNvPr id="5124" name="Picture 4" descr="머신러닝">
            <a:extLst>
              <a:ext uri="{FF2B5EF4-FFF2-40B4-BE49-F238E27FC236}">
                <a16:creationId xmlns:a16="http://schemas.microsoft.com/office/drawing/2014/main" id="{AD403298-A6CC-5A10-8225-8C895EA83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41" y="3031812"/>
            <a:ext cx="6658536" cy="428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21295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1"/>
          <p:cNvSpPr txBox="1"/>
          <p:nvPr/>
        </p:nvSpPr>
        <p:spPr>
          <a:xfrm>
            <a:off x="256442" y="474750"/>
            <a:ext cx="8809437" cy="47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3100" b="1" spc="-91">
                <a:ln w="9525" cap="flat">
                  <a:solidFill>
                    <a:srgbClr val="FFFFFF">
                      <a:alpha val="0"/>
                    </a:srgbClr>
                  </a:solidFill>
                  <a:prstDash val="solid"/>
                  <a:round/>
                </a:ln>
                <a:solidFill>
                  <a:srgbClr val="002060"/>
                </a:solidFill>
                <a:latin typeface="KoPub돋움체 Bold"/>
                <a:ea typeface="KoPub돋움체 Bold"/>
                <a:cs typeface="KoPub돋움체 Bold"/>
                <a:sym typeface="KoPub돋움체 Bold"/>
              </a:defRPr>
            </a:lvl1pPr>
          </a:lstStyle>
          <a:p>
            <a:r>
              <a:rPr lang="ko-KR" altLang="en-US" spc="-15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머신러닝</a:t>
            </a:r>
            <a:r>
              <a:rPr lang="ko-KR" altLang="en-US" spc="-15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개요</a:t>
            </a:r>
            <a:endParaRPr spc="-1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6" name="그룹 7"/>
          <p:cNvGrpSpPr/>
          <p:nvPr/>
        </p:nvGrpSpPr>
        <p:grpSpPr>
          <a:xfrm>
            <a:off x="423712" y="1139323"/>
            <a:ext cx="2058447" cy="261610"/>
            <a:chOff x="49528" y="32561"/>
            <a:chExt cx="2058447" cy="261609"/>
          </a:xfrm>
        </p:grpSpPr>
        <p:grpSp>
          <p:nvGrpSpPr>
            <p:cNvPr id="54" name="그룹 49"/>
            <p:cNvGrpSpPr/>
            <p:nvPr/>
          </p:nvGrpSpPr>
          <p:grpSpPr>
            <a:xfrm>
              <a:off x="49528" y="49264"/>
              <a:ext cx="238254" cy="238785"/>
              <a:chOff x="49530" y="49265"/>
              <a:chExt cx="238253" cy="238784"/>
            </a:xfrm>
          </p:grpSpPr>
          <p:sp>
            <p:nvSpPr>
              <p:cNvPr id="51" name="포인트가 32개인 별 171"/>
              <p:cNvSpPr/>
              <p:nvPr/>
            </p:nvSpPr>
            <p:spPr>
              <a:xfrm rot="18900000">
                <a:off x="49530" y="49265"/>
                <a:ext cx="238253" cy="238783"/>
              </a:xfrm>
              <a:prstGeom prst="ellipse">
                <a:avLst/>
              </a:pr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2" name="포인트가 32개인 별 171"/>
              <p:cNvSpPr/>
              <p:nvPr/>
            </p:nvSpPr>
            <p:spPr>
              <a:xfrm rot="18900000">
                <a:off x="49530" y="49266"/>
                <a:ext cx="238253" cy="238783"/>
              </a:xfrm>
              <a:prstGeom prst="ellipse">
                <a:avLst/>
              </a:prstGeom>
              <a:gradFill flip="none" rotWithShape="1">
                <a:gsLst>
                  <a:gs pos="52999">
                    <a:srgbClr val="FFFFFF">
                      <a:alpha val="0"/>
                    </a:srgbClr>
                  </a:gs>
                  <a:gs pos="54000">
                    <a:srgbClr val="FFFFFF">
                      <a:alpha val="15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3" name="포인트가 32개인 별 171"/>
              <p:cNvSpPr/>
              <p:nvPr/>
            </p:nvSpPr>
            <p:spPr>
              <a:xfrm rot="18900000">
                <a:off x="109093" y="108960"/>
                <a:ext cx="119129" cy="11939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 sz="1100">
                    <a:solidFill>
                      <a:srgbClr val="FFFFFF"/>
                    </a:solidFill>
                    <a:latin typeface="KoPub돋움체 Light"/>
                    <a:ea typeface="KoPub돋움체 Light"/>
                    <a:cs typeface="KoPub돋움체 Light"/>
                    <a:sym typeface="KoPub돋움체 Light"/>
                  </a:defRPr>
                </a:pPr>
                <a:endParaRPr spc="-150"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55" name="TextBox 9"/>
            <p:cNvSpPr txBox="1"/>
            <p:nvPr/>
          </p:nvSpPr>
          <p:spPr>
            <a:xfrm>
              <a:off x="351084" y="32561"/>
              <a:ext cx="1756891" cy="2616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2" defTabSz="1108782">
                <a:spcBef>
                  <a:spcPts val="600"/>
                </a:spcBef>
                <a:defRPr sz="1700">
                  <a:ln w="9525" cap="flat">
                    <a:solidFill>
                      <a:srgbClr val="32538F">
                        <a:alpha val="0"/>
                      </a:srgbClr>
                    </a:solidFill>
                    <a:prstDash val="solid"/>
                    <a:round/>
                  </a:ln>
                  <a:solidFill>
                    <a:srgbClr val="262626"/>
                  </a:solidFill>
                  <a:latin typeface="KoPub돋움체 Bold"/>
                  <a:ea typeface="KoPub돋움체 Bold"/>
                  <a:cs typeface="KoPub돋움체 Bold"/>
                  <a:sym typeface="KoPub돋움체 Bold"/>
                </a:defRPr>
              </a:pPr>
              <a:r>
                <a:rPr lang="ko-KR" altLang="en-US" b="1" spc="-150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머신러닝의</a:t>
              </a:r>
              <a:r>
                <a:rPr lang="ko-KR" altLang="en-US" b="1" spc="-150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 학습 방법</a:t>
              </a:r>
              <a:endParaRPr b="1" spc="-150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A30CD9-92E5-99C2-721F-D14246D30AC9}"/>
              </a:ext>
            </a:extLst>
          </p:cNvPr>
          <p:cNvSpPr txBox="1"/>
          <p:nvPr/>
        </p:nvSpPr>
        <p:spPr>
          <a:xfrm>
            <a:off x="458509" y="1631597"/>
            <a:ext cx="9054201" cy="38164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ko-Kore-KR" sz="1600" b="1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지도 학습</a:t>
            </a:r>
            <a:r>
              <a:rPr lang="en-US" altLang="ko-Kore-KR" sz="1600" b="1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(Supervised learning)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정답이 있는 데이터</a:t>
            </a:r>
            <a:r>
              <a:rPr lang="en-US" altLang="ko-KR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(</a:t>
            </a:r>
            <a:r>
              <a:rPr lang="en" altLang="ko-KR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labeled data)</a:t>
            </a:r>
            <a:r>
              <a:rPr lang="ko-KR" altLang="en-US" sz="1400" kern="100" dirty="0" err="1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를</a:t>
            </a:r>
            <a:r>
              <a:rPr lang="ko-KR" altLang="en-US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 활용해 훈련 데이터로부터 프로그램 등을 학습시켜서 결과에 대한 예측을 만들어내는 방법</a:t>
            </a:r>
            <a:endParaRPr lang="en-US" altLang="ko-KR" sz="1400" kern="100" dirty="0">
              <a:solidFill>
                <a:schemeClr val="tx1"/>
              </a:solidFill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ko-KR" altLang="en-US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학습 후 검증 데이터를 통해 적절하게 학습되었는지 모델을 검증 가능</a:t>
            </a:r>
            <a:endParaRPr lang="en-US" altLang="ko-KR" sz="1400" kern="100" dirty="0">
              <a:solidFill>
                <a:schemeClr val="tx1"/>
              </a:solidFill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altLang="ko-KR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K-NN, SVM(Support Vector Machine), Neural Network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endParaRPr lang="en-US" altLang="ko-KR" sz="1600" kern="100" dirty="0">
              <a:solidFill>
                <a:schemeClr val="tx1"/>
              </a:solidFill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ko-Kore-KR" sz="1600" b="1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반지도 학습</a:t>
            </a:r>
            <a:r>
              <a:rPr lang="en-US" altLang="ko-Kore-KR" sz="1600" b="1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(Semi-supervised learning)</a:t>
            </a: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ko-KR" altLang="ko-Kore-KR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라벨 데이터가 일부만 있어 라벨이 있는 데이터셋을 학습한 뒤 이후 입력되는 데이터셋은 입력 받으며 가중치를 업데이트하는 방</a:t>
            </a:r>
            <a:r>
              <a:rPr lang="ko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법</a:t>
            </a:r>
            <a:endParaRPr lang="en-US" altLang="ko-KR" sz="1400" kern="100" dirty="0">
              <a:solidFill>
                <a:schemeClr val="tx1"/>
              </a:solidFill>
              <a:effectLst/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endParaRPr lang="en-US" altLang="ko-Kore-KR" sz="1600" kern="100" dirty="0">
              <a:solidFill>
                <a:schemeClr val="tx1"/>
              </a:solidFill>
              <a:effectLst/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ko-Kore-KR" sz="1600" b="1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비지도 학습</a:t>
            </a:r>
            <a:r>
              <a:rPr lang="en-US" altLang="ko-Kore-KR" sz="1600" b="1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(Unsupervised learning</a:t>
            </a:r>
            <a:r>
              <a:rPr lang="en-US" altLang="ko-KR" sz="1600" b="1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)</a:t>
            </a:r>
            <a:endParaRPr lang="en-US" altLang="ko-KR" sz="1600" kern="100" dirty="0">
              <a:solidFill>
                <a:schemeClr val="tx1"/>
              </a:solidFill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ko-KR" altLang="ko-Kore-KR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라벨 데이터셋이 없어도 모델이 데이터의 특징을 구별해 집합을 만드는 등의 분류 및 예측</a:t>
            </a:r>
            <a:r>
              <a:rPr lang="ko-Kore-KR" altLang="en-US" sz="1400" kern="100" dirty="0">
                <a:solidFill>
                  <a:schemeClr val="tx1"/>
                </a:solidFill>
                <a:effectLst/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 학습</a:t>
            </a:r>
            <a:endParaRPr lang="en-US" altLang="ko-Kore-KR" sz="1400" kern="100" dirty="0">
              <a:solidFill>
                <a:schemeClr val="tx1"/>
              </a:solidFill>
              <a:effectLst/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r>
              <a:rPr lang="en-US" altLang="ko-Kore-KR" sz="1400" kern="100" dirty="0">
                <a:solidFill>
                  <a:schemeClr val="tx1"/>
                </a:solidFill>
                <a:latin typeface="KoPub돋움체 Light" pitchFamily="2" charset="-127"/>
                <a:ea typeface="KoPub돋움체 Light" pitchFamily="2" charset="-127"/>
                <a:cs typeface="Times New Roman" panose="02020603050405020304" pitchFamily="18" charset="0"/>
              </a:rPr>
              <a:t>Clustering, Dimension reduction</a:t>
            </a:r>
            <a:endParaRPr lang="ko-Kore-KR" altLang="ko-Kore-KR" sz="1400" kern="100" dirty="0">
              <a:solidFill>
                <a:schemeClr val="tx1"/>
              </a:solidFill>
              <a:effectLst/>
              <a:latin typeface="KoPub돋움체 Light" pitchFamily="2" charset="-127"/>
              <a:ea typeface="KoPub돋움체 Light" pitchFamily="2" charset="-127"/>
              <a:cs typeface="Times New Roman" panose="02020603050405020304" pitchFamily="18" charset="0"/>
            </a:endParaRPr>
          </a:p>
        </p:txBody>
      </p:sp>
      <p:pic>
        <p:nvPicPr>
          <p:cNvPr id="5122" name="Picture 2" descr="ML] 지도학습, 비지도학습, 강화학습">
            <a:extLst>
              <a:ext uri="{FF2B5EF4-FFF2-40B4-BE49-F238E27FC236}">
                <a16:creationId xmlns:a16="http://schemas.microsoft.com/office/drawing/2014/main" id="{6762420E-6D59-4D5D-BF8C-4E3D06C6F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752" y="5176685"/>
            <a:ext cx="5433239" cy="222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31667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869</Words>
  <Application>Microsoft Macintosh PowerPoint</Application>
  <PresentationFormat>사용자 지정</PresentationFormat>
  <Paragraphs>99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시스템 서체 일반체</vt:lpstr>
      <vt:lpstr>KoPub돋움체 Bold</vt:lpstr>
      <vt:lpstr>KoPub돋움체 Light</vt:lpstr>
      <vt:lpstr>KoPub돋움체 Medium</vt:lpstr>
      <vt:lpstr>KoPubDotum Medium</vt:lpstr>
      <vt:lpstr>KoPubDotum Medium</vt:lpstr>
      <vt:lpstr>맑은 고딕</vt:lpstr>
      <vt:lpstr>NanumGothic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승권 정</cp:lastModifiedBy>
  <cp:revision>60</cp:revision>
  <dcterms:modified xsi:type="dcterms:W3CDTF">2024-09-01T07:31:17Z</dcterms:modified>
</cp:coreProperties>
</file>